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65" r:id="rId4"/>
    <p:sldId id="258" r:id="rId5"/>
    <p:sldId id="264" r:id="rId6"/>
    <p:sldId id="259" r:id="rId7"/>
    <p:sldId id="260" r:id="rId8"/>
    <p:sldId id="263" r:id="rId9"/>
    <p:sldId id="261"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4BA689-CFE2-430E-9991-2E1C9A8F8AD8}" v="733" dt="2023-11-14T22:25:10.765"/>
    <p1510:client id="{1D132108-0282-47AA-98D9-436A91202043}" v="9" dt="2023-11-14T21:27:30.317"/>
    <p1510:client id="{2CEF53BA-486A-44E3-8B79-7225FC532BE0}" v="9" dt="2023-11-14T02:00:35.0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2484" autoAdjust="0"/>
  </p:normalViewPr>
  <p:slideViewPr>
    <p:cSldViewPr snapToGrid="0">
      <p:cViewPr varScale="1">
        <p:scale>
          <a:sx n="68" d="100"/>
          <a:sy n="68" d="100"/>
        </p:scale>
        <p:origin x="123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Prihoda" userId="9906351f99dc5dba" providerId="LiveId" clId="{164BA689-CFE2-430E-9991-2E1C9A8F8AD8}"/>
    <pc:docChg chg="custSel addSld modSld">
      <pc:chgData name="Michael Prihoda" userId="9906351f99dc5dba" providerId="LiveId" clId="{164BA689-CFE2-430E-9991-2E1C9A8F8AD8}" dt="2023-11-14T22:50:19.891" v="735" actId="1076"/>
      <pc:docMkLst>
        <pc:docMk/>
      </pc:docMkLst>
      <pc:sldChg chg="modSp mod">
        <pc:chgData name="Michael Prihoda" userId="9906351f99dc5dba" providerId="LiveId" clId="{164BA689-CFE2-430E-9991-2E1C9A8F8AD8}" dt="2023-11-14T22:50:19.891" v="735" actId="1076"/>
        <pc:sldMkLst>
          <pc:docMk/>
          <pc:sldMk cId="1350263306" sldId="256"/>
        </pc:sldMkLst>
        <pc:grpChg chg="mod">
          <ac:chgData name="Michael Prihoda" userId="9906351f99dc5dba" providerId="LiveId" clId="{164BA689-CFE2-430E-9991-2E1C9A8F8AD8}" dt="2023-11-14T22:50:19.891" v="735" actId="1076"/>
          <ac:grpSpMkLst>
            <pc:docMk/>
            <pc:sldMk cId="1350263306" sldId="256"/>
            <ac:grpSpMk id="6" creationId="{9FB17DB4-0798-2B64-8804-11ED42E1D42B}"/>
          </ac:grpSpMkLst>
        </pc:grpChg>
      </pc:sldChg>
      <pc:sldChg chg="delSp modSp add mod">
        <pc:chgData name="Michael Prihoda" userId="9906351f99dc5dba" providerId="LiveId" clId="{164BA689-CFE2-430E-9991-2E1C9A8F8AD8}" dt="2023-11-14T22:25:10.765" v="732" actId="20577"/>
        <pc:sldMkLst>
          <pc:docMk/>
          <pc:sldMk cId="1071843357" sldId="265"/>
        </pc:sldMkLst>
        <pc:spChg chg="mod">
          <ac:chgData name="Michael Prihoda" userId="9906351f99dc5dba" providerId="LiveId" clId="{164BA689-CFE2-430E-9991-2E1C9A8F8AD8}" dt="2023-11-14T22:20:45.658" v="13" actId="20577"/>
          <ac:spMkLst>
            <pc:docMk/>
            <pc:sldMk cId="1071843357" sldId="265"/>
            <ac:spMk id="2" creationId="{29D2CDE6-E901-69CB-C4F0-EAFC905755FA}"/>
          </ac:spMkLst>
        </pc:spChg>
        <pc:spChg chg="mod">
          <ac:chgData name="Michael Prihoda" userId="9906351f99dc5dba" providerId="LiveId" clId="{164BA689-CFE2-430E-9991-2E1C9A8F8AD8}" dt="2023-11-14T22:25:10.765" v="732" actId="20577"/>
          <ac:spMkLst>
            <pc:docMk/>
            <pc:sldMk cId="1071843357" sldId="265"/>
            <ac:spMk id="3" creationId="{EDB61314-CE80-127F-A11D-C3511FEB52C6}"/>
          </ac:spMkLst>
        </pc:spChg>
        <pc:picChg chg="del">
          <ac:chgData name="Michael Prihoda" userId="9906351f99dc5dba" providerId="LiveId" clId="{164BA689-CFE2-430E-9991-2E1C9A8F8AD8}" dt="2023-11-14T22:20:34.273" v="1" actId="478"/>
          <ac:picMkLst>
            <pc:docMk/>
            <pc:sldMk cId="1071843357" sldId="265"/>
            <ac:picMk id="9" creationId="{D72A911D-F39B-3770-A7DE-A6FC251C9B33}"/>
          </ac:picMkLst>
        </pc:picChg>
      </pc:sldChg>
    </pc:docChg>
  </pc:docChgLst>
  <pc:docChgLst>
    <pc:chgData name="Michael Prihoda" userId="9906351f99dc5dba" providerId="LiveId" clId="{1D132108-0282-47AA-98D9-436A91202043}"/>
    <pc:docChg chg="custSel modSld modMainMaster">
      <pc:chgData name="Michael Prihoda" userId="9906351f99dc5dba" providerId="LiveId" clId="{1D132108-0282-47AA-98D9-436A91202043}" dt="2023-11-14T22:18:10.104" v="5560" actId="20577"/>
      <pc:docMkLst>
        <pc:docMk/>
      </pc:docMkLst>
      <pc:sldChg chg="addSp delSp modSp mod setBg">
        <pc:chgData name="Michael Prihoda" userId="9906351f99dc5dba" providerId="LiveId" clId="{1D132108-0282-47AA-98D9-436A91202043}" dt="2023-11-14T21:27:42.555" v="381" actId="1076"/>
        <pc:sldMkLst>
          <pc:docMk/>
          <pc:sldMk cId="1350263306" sldId="256"/>
        </pc:sldMkLst>
        <pc:spChg chg="mod">
          <ac:chgData name="Michael Prihoda" userId="9906351f99dc5dba" providerId="LiveId" clId="{1D132108-0282-47AA-98D9-436A91202043}" dt="2023-11-14T21:23:37.520" v="341" actId="27636"/>
          <ac:spMkLst>
            <pc:docMk/>
            <pc:sldMk cId="1350263306" sldId="256"/>
            <ac:spMk id="2" creationId="{9EFA27A5-CEBC-5D88-A658-44F7DFB169BB}"/>
          </ac:spMkLst>
        </pc:spChg>
        <pc:spChg chg="mod">
          <ac:chgData name="Michael Prihoda" userId="9906351f99dc5dba" providerId="LiveId" clId="{1D132108-0282-47AA-98D9-436A91202043}" dt="2023-11-14T21:24:52.803" v="358"/>
          <ac:spMkLst>
            <pc:docMk/>
            <pc:sldMk cId="1350263306" sldId="256"/>
            <ac:spMk id="3" creationId="{98A2C76B-E7E4-D6A2-A355-B47E24CA8B31}"/>
          </ac:spMkLst>
        </pc:spChg>
        <pc:grpChg chg="add mod">
          <ac:chgData name="Michael Prihoda" userId="9906351f99dc5dba" providerId="LiveId" clId="{1D132108-0282-47AA-98D9-436A91202043}" dt="2023-11-14T21:27:42.555" v="381" actId="1076"/>
          <ac:grpSpMkLst>
            <pc:docMk/>
            <pc:sldMk cId="1350263306" sldId="256"/>
            <ac:grpSpMk id="6" creationId="{9FB17DB4-0798-2B64-8804-11ED42E1D42B}"/>
          </ac:grpSpMkLst>
        </pc:grpChg>
        <pc:grpChg chg="add mod">
          <ac:chgData name="Michael Prihoda" userId="9906351f99dc5dba" providerId="LiveId" clId="{1D132108-0282-47AA-98D9-436A91202043}" dt="2023-11-14T21:27:30.317" v="379" actId="164"/>
          <ac:grpSpMkLst>
            <pc:docMk/>
            <pc:sldMk cId="1350263306" sldId="256"/>
            <ac:grpSpMk id="10" creationId="{B82A2704-BA14-C195-6062-82B26C2EBF7D}"/>
          </ac:grpSpMkLst>
        </pc:grpChg>
        <pc:picChg chg="add del mod">
          <ac:chgData name="Michael Prihoda" userId="9906351f99dc5dba" providerId="LiveId" clId="{1D132108-0282-47AA-98D9-436A91202043}" dt="2023-11-14T20:35:20.023" v="219" actId="478"/>
          <ac:picMkLst>
            <pc:docMk/>
            <pc:sldMk cId="1350263306" sldId="256"/>
            <ac:picMk id="5" creationId="{2D556B0A-D75F-3A5E-4B5B-FDFD85517B9B}"/>
          </ac:picMkLst>
        </pc:picChg>
        <pc:picChg chg="add mod modCrop">
          <ac:chgData name="Michael Prihoda" userId="9906351f99dc5dba" providerId="LiveId" clId="{1D132108-0282-47AA-98D9-436A91202043}" dt="2023-11-14T21:27:30.317" v="379" actId="164"/>
          <ac:picMkLst>
            <pc:docMk/>
            <pc:sldMk cId="1350263306" sldId="256"/>
            <ac:picMk id="5" creationId="{DAFA1FEA-1ED9-EA88-28DB-EDA07591468C}"/>
          </ac:picMkLst>
        </pc:picChg>
        <pc:picChg chg="add mod modCrop">
          <ac:chgData name="Michael Prihoda" userId="9906351f99dc5dba" providerId="LiveId" clId="{1D132108-0282-47AA-98D9-436A91202043}" dt="2023-11-14T20:36:42.784" v="234" actId="164"/>
          <ac:picMkLst>
            <pc:docMk/>
            <pc:sldMk cId="1350263306" sldId="256"/>
            <ac:picMk id="7" creationId="{FF2F23CA-0E03-D767-B142-AD5A334C29A3}"/>
          </ac:picMkLst>
        </pc:picChg>
        <pc:picChg chg="add mod">
          <ac:chgData name="Michael Prihoda" userId="9906351f99dc5dba" providerId="LiveId" clId="{1D132108-0282-47AA-98D9-436A91202043}" dt="2023-11-14T20:36:42.784" v="234" actId="164"/>
          <ac:picMkLst>
            <pc:docMk/>
            <pc:sldMk cId="1350263306" sldId="256"/>
            <ac:picMk id="9" creationId="{C8092DDD-3B81-2BCC-61D3-B736C514171B}"/>
          </ac:picMkLst>
        </pc:picChg>
      </pc:sldChg>
      <pc:sldChg chg="modSp mod modNotesTx">
        <pc:chgData name="Michael Prihoda" userId="9906351f99dc5dba" providerId="LiveId" clId="{1D132108-0282-47AA-98D9-436A91202043}" dt="2023-11-14T21:53:48.753" v="2340" actId="20577"/>
        <pc:sldMkLst>
          <pc:docMk/>
          <pc:sldMk cId="2309325997" sldId="257"/>
        </pc:sldMkLst>
        <pc:spChg chg="mod">
          <ac:chgData name="Michael Prihoda" userId="9906351f99dc5dba" providerId="LiveId" clId="{1D132108-0282-47AA-98D9-436A91202043}" dt="2023-11-14T21:51:28.265" v="2031" actId="20577"/>
          <ac:spMkLst>
            <pc:docMk/>
            <pc:sldMk cId="2309325997" sldId="257"/>
            <ac:spMk id="3" creationId="{EDB61314-CE80-127F-A11D-C3511FEB52C6}"/>
          </ac:spMkLst>
        </pc:spChg>
      </pc:sldChg>
      <pc:sldChg chg="modNotesTx">
        <pc:chgData name="Michael Prihoda" userId="9906351f99dc5dba" providerId="LiveId" clId="{1D132108-0282-47AA-98D9-436A91202043}" dt="2023-11-14T22:02:12.421" v="3260" actId="313"/>
        <pc:sldMkLst>
          <pc:docMk/>
          <pc:sldMk cId="4018847929" sldId="258"/>
        </pc:sldMkLst>
      </pc:sldChg>
      <pc:sldChg chg="modSp mod modNotesTx">
        <pc:chgData name="Michael Prihoda" userId="9906351f99dc5dba" providerId="LiveId" clId="{1D132108-0282-47AA-98D9-436A91202043}" dt="2023-11-14T22:15:50.631" v="5081" actId="20577"/>
        <pc:sldMkLst>
          <pc:docMk/>
          <pc:sldMk cId="2693001154" sldId="259"/>
        </pc:sldMkLst>
        <pc:spChg chg="mod">
          <ac:chgData name="Michael Prihoda" userId="9906351f99dc5dba" providerId="LiveId" clId="{1D132108-0282-47AA-98D9-436A91202043}" dt="2023-11-14T22:14:08.007" v="4820" actId="20577"/>
          <ac:spMkLst>
            <pc:docMk/>
            <pc:sldMk cId="2693001154" sldId="259"/>
            <ac:spMk id="3" creationId="{19958263-58FB-B464-7A44-FA6C3FFFEDE2}"/>
          </ac:spMkLst>
        </pc:spChg>
      </pc:sldChg>
      <pc:sldChg chg="modNotesTx">
        <pc:chgData name="Michael Prihoda" userId="9906351f99dc5dba" providerId="LiveId" clId="{1D132108-0282-47AA-98D9-436A91202043}" dt="2023-11-14T22:18:10.104" v="5560" actId="20577"/>
        <pc:sldMkLst>
          <pc:docMk/>
          <pc:sldMk cId="2517377606" sldId="260"/>
        </pc:sldMkLst>
      </pc:sldChg>
      <pc:sldChg chg="modSp mod modNotesTx">
        <pc:chgData name="Michael Prihoda" userId="9906351f99dc5dba" providerId="LiveId" clId="{1D132108-0282-47AA-98D9-436A91202043}" dt="2023-11-14T22:04:16.148" v="3555" actId="20577"/>
        <pc:sldMkLst>
          <pc:docMk/>
          <pc:sldMk cId="3103434579" sldId="264"/>
        </pc:sldMkLst>
        <pc:spChg chg="mod">
          <ac:chgData name="Michael Prihoda" userId="9906351f99dc5dba" providerId="LiveId" clId="{1D132108-0282-47AA-98D9-436A91202043}" dt="2023-11-14T20:22:55.827" v="156" actId="27636"/>
          <ac:spMkLst>
            <pc:docMk/>
            <pc:sldMk cId="3103434579" sldId="264"/>
            <ac:spMk id="3" creationId="{19958263-58FB-B464-7A44-FA6C3FFFEDE2}"/>
          </ac:spMkLst>
        </pc:spChg>
      </pc:sldChg>
      <pc:sldMasterChg chg="setBg modSldLayout">
        <pc:chgData name="Michael Prihoda" userId="9906351f99dc5dba" providerId="LiveId" clId="{1D132108-0282-47AA-98D9-436A91202043}" dt="2023-11-14T20:33:41.395" v="211"/>
        <pc:sldMasterMkLst>
          <pc:docMk/>
          <pc:sldMasterMk cId="162749179" sldId="2147483648"/>
        </pc:sldMasterMkLst>
        <pc:sldLayoutChg chg="setBg">
          <pc:chgData name="Michael Prihoda" userId="9906351f99dc5dba" providerId="LiveId" clId="{1D132108-0282-47AA-98D9-436A91202043}" dt="2023-11-14T20:33:41.395" v="211"/>
          <pc:sldLayoutMkLst>
            <pc:docMk/>
            <pc:sldMasterMk cId="162749179" sldId="2147483648"/>
            <pc:sldLayoutMk cId="3960190506" sldId="2147483649"/>
          </pc:sldLayoutMkLst>
        </pc:sldLayoutChg>
        <pc:sldLayoutChg chg="setBg">
          <pc:chgData name="Michael Prihoda" userId="9906351f99dc5dba" providerId="LiveId" clId="{1D132108-0282-47AA-98D9-436A91202043}" dt="2023-11-14T20:33:41.395" v="211"/>
          <pc:sldLayoutMkLst>
            <pc:docMk/>
            <pc:sldMasterMk cId="162749179" sldId="2147483648"/>
            <pc:sldLayoutMk cId="1940294194" sldId="2147483650"/>
          </pc:sldLayoutMkLst>
        </pc:sldLayoutChg>
        <pc:sldLayoutChg chg="setBg">
          <pc:chgData name="Michael Prihoda" userId="9906351f99dc5dba" providerId="LiveId" clId="{1D132108-0282-47AA-98D9-436A91202043}" dt="2023-11-14T20:33:41.395" v="211"/>
          <pc:sldLayoutMkLst>
            <pc:docMk/>
            <pc:sldMasterMk cId="162749179" sldId="2147483648"/>
            <pc:sldLayoutMk cId="4056283431" sldId="2147483651"/>
          </pc:sldLayoutMkLst>
        </pc:sldLayoutChg>
        <pc:sldLayoutChg chg="setBg">
          <pc:chgData name="Michael Prihoda" userId="9906351f99dc5dba" providerId="LiveId" clId="{1D132108-0282-47AA-98D9-436A91202043}" dt="2023-11-14T20:33:41.395" v="211"/>
          <pc:sldLayoutMkLst>
            <pc:docMk/>
            <pc:sldMasterMk cId="162749179" sldId="2147483648"/>
            <pc:sldLayoutMk cId="2463671881" sldId="2147483652"/>
          </pc:sldLayoutMkLst>
        </pc:sldLayoutChg>
        <pc:sldLayoutChg chg="setBg">
          <pc:chgData name="Michael Prihoda" userId="9906351f99dc5dba" providerId="LiveId" clId="{1D132108-0282-47AA-98D9-436A91202043}" dt="2023-11-14T20:33:41.395" v="211"/>
          <pc:sldLayoutMkLst>
            <pc:docMk/>
            <pc:sldMasterMk cId="162749179" sldId="2147483648"/>
            <pc:sldLayoutMk cId="1149164961" sldId="2147483653"/>
          </pc:sldLayoutMkLst>
        </pc:sldLayoutChg>
        <pc:sldLayoutChg chg="setBg">
          <pc:chgData name="Michael Prihoda" userId="9906351f99dc5dba" providerId="LiveId" clId="{1D132108-0282-47AA-98D9-436A91202043}" dt="2023-11-14T20:33:41.395" v="211"/>
          <pc:sldLayoutMkLst>
            <pc:docMk/>
            <pc:sldMasterMk cId="162749179" sldId="2147483648"/>
            <pc:sldLayoutMk cId="500046590" sldId="2147483654"/>
          </pc:sldLayoutMkLst>
        </pc:sldLayoutChg>
        <pc:sldLayoutChg chg="setBg">
          <pc:chgData name="Michael Prihoda" userId="9906351f99dc5dba" providerId="LiveId" clId="{1D132108-0282-47AA-98D9-436A91202043}" dt="2023-11-14T20:33:41.395" v="211"/>
          <pc:sldLayoutMkLst>
            <pc:docMk/>
            <pc:sldMasterMk cId="162749179" sldId="2147483648"/>
            <pc:sldLayoutMk cId="4127868494" sldId="2147483655"/>
          </pc:sldLayoutMkLst>
        </pc:sldLayoutChg>
        <pc:sldLayoutChg chg="setBg">
          <pc:chgData name="Michael Prihoda" userId="9906351f99dc5dba" providerId="LiveId" clId="{1D132108-0282-47AA-98D9-436A91202043}" dt="2023-11-14T20:33:41.395" v="211"/>
          <pc:sldLayoutMkLst>
            <pc:docMk/>
            <pc:sldMasterMk cId="162749179" sldId="2147483648"/>
            <pc:sldLayoutMk cId="1771986690" sldId="2147483656"/>
          </pc:sldLayoutMkLst>
        </pc:sldLayoutChg>
        <pc:sldLayoutChg chg="setBg">
          <pc:chgData name="Michael Prihoda" userId="9906351f99dc5dba" providerId="LiveId" clId="{1D132108-0282-47AA-98D9-436A91202043}" dt="2023-11-14T20:33:41.395" v="211"/>
          <pc:sldLayoutMkLst>
            <pc:docMk/>
            <pc:sldMasterMk cId="162749179" sldId="2147483648"/>
            <pc:sldLayoutMk cId="333487646" sldId="2147483657"/>
          </pc:sldLayoutMkLst>
        </pc:sldLayoutChg>
        <pc:sldLayoutChg chg="setBg">
          <pc:chgData name="Michael Prihoda" userId="9906351f99dc5dba" providerId="LiveId" clId="{1D132108-0282-47AA-98D9-436A91202043}" dt="2023-11-14T20:33:41.395" v="211"/>
          <pc:sldLayoutMkLst>
            <pc:docMk/>
            <pc:sldMasterMk cId="162749179" sldId="2147483648"/>
            <pc:sldLayoutMk cId="2115080790" sldId="2147483658"/>
          </pc:sldLayoutMkLst>
        </pc:sldLayoutChg>
        <pc:sldLayoutChg chg="setBg">
          <pc:chgData name="Michael Prihoda" userId="9906351f99dc5dba" providerId="LiveId" clId="{1D132108-0282-47AA-98D9-436A91202043}" dt="2023-11-14T20:33:41.395" v="211"/>
          <pc:sldLayoutMkLst>
            <pc:docMk/>
            <pc:sldMasterMk cId="162749179" sldId="2147483648"/>
            <pc:sldLayoutMk cId="1802012975" sldId="2147483659"/>
          </pc:sldLayoutMkLst>
        </pc:sldLayoutChg>
      </pc:sldMasterChg>
    </pc:docChg>
  </pc:docChgLst>
</pc:chgInfo>
</file>

<file path=ppt/media/image1.png>
</file>

<file path=ppt/media/image10.png>
</file>

<file path=ppt/media/image11.png>
</file>

<file path=ppt/media/image12.png>
</file>

<file path=ppt/media/image13.png>
</file>

<file path=ppt/media/image15.png>
</file>

<file path=ppt/media/image17.jpeg>
</file>

<file path=ppt/media/image2.png>
</file>

<file path=ppt/media/image3.sv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048EF6-361A-453B-96BE-433D4BBBA845}" type="datetimeFigureOut">
              <a:rPr lang="en-US" smtClean="0"/>
              <a:t>11/14/2023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328E07-7C3B-4F8C-BDE2-BD64AF19F8F5}" type="slidenum">
              <a:rPr lang="en-US" smtClean="0"/>
              <a:t>‹#›</a:t>
            </a:fld>
            <a:endParaRPr lang="en-US"/>
          </a:p>
        </p:txBody>
      </p:sp>
    </p:spTree>
    <p:extLst>
      <p:ext uri="{BB962C8B-B14F-4D97-AF65-F5344CB8AC3E}">
        <p14:creationId xmlns:p14="http://schemas.microsoft.com/office/powerpoint/2010/main" val="438178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328E07-7C3B-4F8C-BDE2-BD64AF19F8F5}" type="slidenum">
              <a:rPr lang="en-US" smtClean="0"/>
              <a:t>1</a:t>
            </a:fld>
            <a:endParaRPr lang="en-US"/>
          </a:p>
        </p:txBody>
      </p:sp>
    </p:spTree>
    <p:extLst>
      <p:ext uri="{BB962C8B-B14F-4D97-AF65-F5344CB8AC3E}">
        <p14:creationId xmlns:p14="http://schemas.microsoft.com/office/powerpoint/2010/main" val="318296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Joseph Stalin called artillery the “god of war” and while that might not apply to all conflicts, it certainly applies to the ongoing war in Ukraine. On average, Ukraine and Russia expend tens of thousands of shells per day along a 1,000km line of contact. That’s millions over the course of a year. These munitions aren’t perfect, each shell or rocket fired carries some risk of failure. As an extreme example, in 2010 North Korea attacked a South Korean island with artillery; 20% of the shells fired failed to detonate. If shells fail to detonate, they’re still packed with explosives and become UXO; something like plowing fields could detonate hidden UXO so they’re a hazard.</a:t>
            </a:r>
          </a:p>
          <a:p>
            <a:endParaRPr lang="en-US" dirty="0"/>
          </a:p>
          <a:p>
            <a:r>
              <a:rPr lang="en-US" dirty="0"/>
              <a:t>UXO is often found in the proximity of munitions that did explode, evidenced by the presence of blast craters, this simple idea is used to narrow the search even today for UXO from World War I.</a:t>
            </a:r>
          </a:p>
        </p:txBody>
      </p:sp>
      <p:sp>
        <p:nvSpPr>
          <p:cNvPr id="4" name="Slide Number Placeholder 3"/>
          <p:cNvSpPr>
            <a:spLocks noGrp="1"/>
          </p:cNvSpPr>
          <p:nvPr>
            <p:ph type="sldNum" sz="quarter" idx="5"/>
          </p:nvPr>
        </p:nvSpPr>
        <p:spPr/>
        <p:txBody>
          <a:bodyPr/>
          <a:lstStyle/>
          <a:p>
            <a:fld id="{72328E07-7C3B-4F8C-BDE2-BD64AF19F8F5}" type="slidenum">
              <a:rPr lang="en-US" smtClean="0"/>
              <a:t>2</a:t>
            </a:fld>
            <a:endParaRPr lang="en-US"/>
          </a:p>
        </p:txBody>
      </p:sp>
    </p:spTree>
    <p:extLst>
      <p:ext uri="{BB962C8B-B14F-4D97-AF65-F5344CB8AC3E}">
        <p14:creationId xmlns:p14="http://schemas.microsoft.com/office/powerpoint/2010/main" val="14004263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Joseph Stalin called artillery the “god of war” and while that might not apply to all conflicts, it certainly applies to the ongoing war in Ukraine. On average, Ukraine and Russia expend tens of thousands of shells per day along a 1,000km line of contact. That’s millions over the course of a year. These munitions aren’t perfect, each shell or rocket fired carries some risk of failure. As an extreme example, in 2010 North Korea attacked a South Korean island with artillery; 20% of the shells fired failed to detonate. If shells fail to detonate, they’re still packed with explosives and become UXO; something like plowing fields could detonate hidden UXO so they’re a hazard.</a:t>
            </a:r>
          </a:p>
          <a:p>
            <a:endParaRPr lang="en-US" dirty="0"/>
          </a:p>
          <a:p>
            <a:r>
              <a:rPr lang="en-US" dirty="0"/>
              <a:t>UXO is often found in the proximity of munitions that did explode, evidenced by the presence of blast craters, this simple idea is used to narrow the search even today for UXO from World War I.</a:t>
            </a:r>
          </a:p>
        </p:txBody>
      </p:sp>
      <p:sp>
        <p:nvSpPr>
          <p:cNvPr id="4" name="Slide Number Placeholder 3"/>
          <p:cNvSpPr>
            <a:spLocks noGrp="1"/>
          </p:cNvSpPr>
          <p:nvPr>
            <p:ph type="sldNum" sz="quarter" idx="5"/>
          </p:nvPr>
        </p:nvSpPr>
        <p:spPr/>
        <p:txBody>
          <a:bodyPr/>
          <a:lstStyle/>
          <a:p>
            <a:fld id="{72328E07-7C3B-4F8C-BDE2-BD64AF19F8F5}" type="slidenum">
              <a:rPr lang="en-US" smtClean="0"/>
              <a:t>3</a:t>
            </a:fld>
            <a:endParaRPr lang="en-US"/>
          </a:p>
        </p:txBody>
      </p:sp>
    </p:spTree>
    <p:extLst>
      <p:ext uri="{BB962C8B-B14F-4D97-AF65-F5344CB8AC3E}">
        <p14:creationId xmlns:p14="http://schemas.microsoft.com/office/powerpoint/2010/main" val="2112874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applied to Capella Space’s data cooperative program and gained access to their archival imagery. Coverage is not total, but suitable scenes were identified from the summer of 2022 along the Kharkiv/Donetsk border. The imagery has 0.35m cell spacing and 0.5m ground sample distance, and is terrain corrected HH SAR X-Band. It’s worth mentioning the look angles and orbits were not the same for each image resulting in varied appearance in images; despite the same satellite collecting all three scenes.</a:t>
            </a:r>
          </a:p>
          <a:p>
            <a:endParaRPr lang="en-US" dirty="0"/>
          </a:p>
          <a:p>
            <a:endParaRPr lang="en-US" dirty="0"/>
          </a:p>
        </p:txBody>
      </p:sp>
      <p:sp>
        <p:nvSpPr>
          <p:cNvPr id="4" name="Slide Number Placeholder 3"/>
          <p:cNvSpPr>
            <a:spLocks noGrp="1"/>
          </p:cNvSpPr>
          <p:nvPr>
            <p:ph type="sldNum" sz="quarter" idx="5"/>
          </p:nvPr>
        </p:nvSpPr>
        <p:spPr/>
        <p:txBody>
          <a:bodyPr/>
          <a:lstStyle/>
          <a:p>
            <a:fld id="{72328E07-7C3B-4F8C-BDE2-BD64AF19F8F5}" type="slidenum">
              <a:rPr lang="en-US" smtClean="0"/>
              <a:t>4</a:t>
            </a:fld>
            <a:endParaRPr lang="en-US"/>
          </a:p>
        </p:txBody>
      </p:sp>
    </p:spTree>
    <p:extLst>
      <p:ext uri="{BB962C8B-B14F-4D97-AF65-F5344CB8AC3E}">
        <p14:creationId xmlns:p14="http://schemas.microsoft.com/office/powerpoint/2010/main" val="41713133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big advantage of SAR is it works at any time and with any weather; the  same can’t be said of optical imagery.</a:t>
            </a:r>
          </a:p>
        </p:txBody>
      </p:sp>
      <p:sp>
        <p:nvSpPr>
          <p:cNvPr id="4" name="Slide Number Placeholder 3"/>
          <p:cNvSpPr>
            <a:spLocks noGrp="1"/>
          </p:cNvSpPr>
          <p:nvPr>
            <p:ph type="sldNum" sz="quarter" idx="5"/>
          </p:nvPr>
        </p:nvSpPr>
        <p:spPr/>
        <p:txBody>
          <a:bodyPr/>
          <a:lstStyle/>
          <a:p>
            <a:fld id="{72328E07-7C3B-4F8C-BDE2-BD64AF19F8F5}" type="slidenum">
              <a:rPr lang="en-US" smtClean="0"/>
              <a:t>5</a:t>
            </a:fld>
            <a:endParaRPr lang="en-US"/>
          </a:p>
        </p:txBody>
      </p:sp>
    </p:spTree>
    <p:extLst>
      <p:ext uri="{BB962C8B-B14F-4D97-AF65-F5344CB8AC3E}">
        <p14:creationId xmlns:p14="http://schemas.microsoft.com/office/powerpoint/2010/main" val="1202350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Esri deep learning libraries provided some convenient tools, especially for training data collection.  Over 3,000 craters were collected in the approximately 20Additionally, the libraries allowed fine-tuning of pretrained models. These served to establish that deep learning models could learn from single-band SAR in place of the usual three-band/channel input imagery.</a:t>
            </a:r>
          </a:p>
          <a:p>
            <a:endParaRPr lang="en-US" dirty="0"/>
          </a:p>
          <a:p>
            <a:r>
              <a:rPr lang="en-US" dirty="0"/>
              <a:t>These tools are limited in the ways they can be configured for better performance at a task. To have more freedom to specialize a model, I built a one using </a:t>
            </a:r>
            <a:r>
              <a:rPr lang="en-US" dirty="0" err="1"/>
              <a:t>PyTorch</a:t>
            </a:r>
            <a:r>
              <a:rPr lang="en-US" dirty="0"/>
              <a:t> and </a:t>
            </a:r>
            <a:r>
              <a:rPr lang="en-US" dirty="0" err="1"/>
              <a:t>PyTorch</a:t>
            </a:r>
            <a:r>
              <a:rPr lang="en-US" dirty="0"/>
              <a:t> Lightning, experimenting with the model and its components was deeper than changing learning rates.</a:t>
            </a:r>
          </a:p>
        </p:txBody>
      </p:sp>
      <p:sp>
        <p:nvSpPr>
          <p:cNvPr id="4" name="Slide Number Placeholder 3"/>
          <p:cNvSpPr>
            <a:spLocks noGrp="1"/>
          </p:cNvSpPr>
          <p:nvPr>
            <p:ph type="sldNum" sz="quarter" idx="5"/>
          </p:nvPr>
        </p:nvSpPr>
        <p:spPr/>
        <p:txBody>
          <a:bodyPr/>
          <a:lstStyle/>
          <a:p>
            <a:fld id="{72328E07-7C3B-4F8C-BDE2-BD64AF19F8F5}" type="slidenum">
              <a:rPr lang="en-US" smtClean="0"/>
              <a:t>6</a:t>
            </a:fld>
            <a:endParaRPr lang="en-US"/>
          </a:p>
        </p:txBody>
      </p:sp>
    </p:spTree>
    <p:extLst>
      <p:ext uri="{BB962C8B-B14F-4D97-AF65-F5344CB8AC3E}">
        <p14:creationId xmlns:p14="http://schemas.microsoft.com/office/powerpoint/2010/main" val="10401887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Recall is how many of the labeled craters the model detected, precision is how often the model is right when it calls something a crater.</a:t>
            </a:r>
          </a:p>
          <a:p>
            <a:endParaRPr lang="en-US" dirty="0"/>
          </a:p>
          <a:p>
            <a:r>
              <a:rPr lang="en-US" dirty="0"/>
              <a:t>Mine got the highest recall… at the expense of precision which it scored the worst at. It makes classifications of the positive class more often, but makes a lot of false detections at the same time.</a:t>
            </a:r>
          </a:p>
        </p:txBody>
      </p:sp>
      <p:sp>
        <p:nvSpPr>
          <p:cNvPr id="4" name="Slide Number Placeholder 3"/>
          <p:cNvSpPr>
            <a:spLocks noGrp="1"/>
          </p:cNvSpPr>
          <p:nvPr>
            <p:ph type="sldNum" sz="quarter" idx="5"/>
          </p:nvPr>
        </p:nvSpPr>
        <p:spPr/>
        <p:txBody>
          <a:bodyPr/>
          <a:lstStyle/>
          <a:p>
            <a:fld id="{72328E07-7C3B-4F8C-BDE2-BD64AF19F8F5}" type="slidenum">
              <a:rPr lang="en-US" smtClean="0"/>
              <a:t>7</a:t>
            </a:fld>
            <a:endParaRPr lang="en-US"/>
          </a:p>
        </p:txBody>
      </p:sp>
    </p:spTree>
    <p:extLst>
      <p:ext uri="{BB962C8B-B14F-4D97-AF65-F5344CB8AC3E}">
        <p14:creationId xmlns:p14="http://schemas.microsoft.com/office/powerpoint/2010/main" val="2679433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328E07-7C3B-4F8C-BDE2-BD64AF19F8F5}" type="slidenum">
              <a:rPr lang="en-US" smtClean="0"/>
              <a:t>8</a:t>
            </a:fld>
            <a:endParaRPr lang="en-US"/>
          </a:p>
        </p:txBody>
      </p:sp>
    </p:spTree>
    <p:extLst>
      <p:ext uri="{BB962C8B-B14F-4D97-AF65-F5344CB8AC3E}">
        <p14:creationId xmlns:p14="http://schemas.microsoft.com/office/powerpoint/2010/main" val="1502654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328E07-7C3B-4F8C-BDE2-BD64AF19F8F5}" type="slidenum">
              <a:rPr lang="en-US" smtClean="0"/>
              <a:t>9</a:t>
            </a:fld>
            <a:endParaRPr lang="en-US"/>
          </a:p>
        </p:txBody>
      </p:sp>
    </p:spTree>
    <p:extLst>
      <p:ext uri="{BB962C8B-B14F-4D97-AF65-F5344CB8AC3E}">
        <p14:creationId xmlns:p14="http://schemas.microsoft.com/office/powerpoint/2010/main" val="4089280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A7996-A15C-0B61-0A32-C93B7BBA7C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C546477-2F70-916E-64EF-635545A37C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F092D6-C267-8CDF-1E8A-CD84511380B0}"/>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B157BB9D-78DE-CD75-51BB-77F05F2610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574724-4022-CB0B-2009-840E38E18E01}"/>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3960190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7C6A8-98D2-6A99-DF24-EF5A2B4CDE9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7218E4-ED02-4407-7689-B95519F5316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BA8039-EED2-41CF-2C03-397D6A74206C}"/>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3B01DB45-8A72-ED7E-75D2-D0A534E86D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6ECCD5-09E5-1BB2-BABA-E4F3F6DB8AE7}"/>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2115080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122EDE-D15C-2301-60CE-6FA4211ED18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3B9AEC-2D44-12B3-7791-C003C4B987D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6C9294-7868-8599-120E-828B0D51B9EE}"/>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9C6112DE-5ADD-126E-FF55-9DB2BC2999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77FC5F-3865-0EAE-E75F-A415B564435E}"/>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1802012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2AC104-B41E-E5DE-3600-D365B5A6E0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958FD0-0EE3-0D9E-193C-046A4788E2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07AC43-14AB-CCEA-5A1C-BE30BF63C1D6}"/>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BDB59845-B97E-ACE0-23BD-75CE274F82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B27D8F-3006-D323-635C-12833A5B8308}"/>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194029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00AE0-2221-CB3A-91B9-4198D4BFC77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CBDEB1-12C1-3397-09A9-9CC0330F4E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F3202DF-8867-6231-3B75-F75F8256D1C1}"/>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FC0B9B00-D519-726A-898D-D6E7316DA2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0719BF-AD25-212F-455B-C015B20C4E7F}"/>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4056283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F74F1-C5DE-1B7E-FCFC-97D1D46C0B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AF166A-8D62-5C51-1E93-965B22E26F3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958343-E194-78C8-83BC-7281065099F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628175-2A45-DC13-527D-15250BB6F65E}"/>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6" name="Footer Placeholder 5">
            <a:extLst>
              <a:ext uri="{FF2B5EF4-FFF2-40B4-BE49-F238E27FC236}">
                <a16:creationId xmlns:a16="http://schemas.microsoft.com/office/drawing/2014/main" id="{57BE8AC0-EC45-9BD4-E4FD-4C6236FE35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A04382-ACCA-2F2F-2074-0B0198A48107}"/>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2463671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A7C99-7A17-BB30-D06E-555645A329F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82BC9BF-8BEB-BBA0-83F4-4298B370E7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AC0044-141B-C1C1-2AFB-0E55EFC9C1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072E2E4-11BB-80CF-2648-947571D96B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0D3EFB-EE89-4CF9-4148-E9F936D531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11E0CEC-87B5-3595-684E-C1A17BA35F2F}"/>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8" name="Footer Placeholder 7">
            <a:extLst>
              <a:ext uri="{FF2B5EF4-FFF2-40B4-BE49-F238E27FC236}">
                <a16:creationId xmlns:a16="http://schemas.microsoft.com/office/drawing/2014/main" id="{64FD3800-CA66-8A75-CA2E-FAF5848A35B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D9B404-D72C-6D75-A79D-A42086093939}"/>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11491649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815A5-03EA-0A91-5846-5BC5F581506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D23D819-8865-ADDC-6363-152A3D4D58CA}"/>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4" name="Footer Placeholder 3">
            <a:extLst>
              <a:ext uri="{FF2B5EF4-FFF2-40B4-BE49-F238E27FC236}">
                <a16:creationId xmlns:a16="http://schemas.microsoft.com/office/drawing/2014/main" id="{38BD1789-C170-1169-787F-9B2BA15928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01E6010-6B70-7764-EAB3-1AD630E47EFE}"/>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500046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70C79E-7FB6-F564-B24B-2C94BF326583}"/>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3" name="Footer Placeholder 2">
            <a:extLst>
              <a:ext uri="{FF2B5EF4-FFF2-40B4-BE49-F238E27FC236}">
                <a16:creationId xmlns:a16="http://schemas.microsoft.com/office/drawing/2014/main" id="{CBFE7A1C-4D13-329B-B24B-DF0FCC6D6A1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BEB7DD-193E-BCF1-72B0-241EC8FA8FB2}"/>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4127868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B67758-D721-BBCD-F4E2-4AFB79E4E0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7114C3-261A-DDB9-8264-181E0F3DC2C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7DF4B1-C2B2-BDB5-4B05-7FB85E8436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143325-1C93-1F04-3E7E-7B5C1C32F2EF}"/>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6" name="Footer Placeholder 5">
            <a:extLst>
              <a:ext uri="{FF2B5EF4-FFF2-40B4-BE49-F238E27FC236}">
                <a16:creationId xmlns:a16="http://schemas.microsoft.com/office/drawing/2014/main" id="{8DF03BC1-171D-1C61-4910-D858B3A7E7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B3F5E3-DF43-FF39-9431-705E95E2100A}"/>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17719866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5828D9-C6A8-B638-813C-B514BC82F37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6727BD-D9CC-696B-9871-89FEB08E2C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188A38-EBC2-974D-6970-8F23D9A106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B44BA0-732F-04A8-CBBD-0F98F25E7D60}"/>
              </a:ext>
            </a:extLst>
          </p:cNvPr>
          <p:cNvSpPr>
            <a:spLocks noGrp="1"/>
          </p:cNvSpPr>
          <p:nvPr>
            <p:ph type="dt" sz="half" idx="10"/>
          </p:nvPr>
        </p:nvSpPr>
        <p:spPr/>
        <p:txBody>
          <a:bodyPr/>
          <a:lstStyle/>
          <a:p>
            <a:fld id="{853BAC46-27D3-4F95-875E-7095703C4DB1}" type="datetimeFigureOut">
              <a:rPr lang="en-US" smtClean="0"/>
              <a:t>11/14/2023</a:t>
            </a:fld>
            <a:endParaRPr lang="en-US"/>
          </a:p>
        </p:txBody>
      </p:sp>
      <p:sp>
        <p:nvSpPr>
          <p:cNvPr id="6" name="Footer Placeholder 5">
            <a:extLst>
              <a:ext uri="{FF2B5EF4-FFF2-40B4-BE49-F238E27FC236}">
                <a16:creationId xmlns:a16="http://schemas.microsoft.com/office/drawing/2014/main" id="{1CE577C5-3042-E394-27F6-71DAC56B07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5DAA01-FC7C-EFBB-8B27-B9D7EF39CC24}"/>
              </a:ext>
            </a:extLst>
          </p:cNvPr>
          <p:cNvSpPr>
            <a:spLocks noGrp="1"/>
          </p:cNvSpPr>
          <p:nvPr>
            <p:ph type="sldNum" sz="quarter" idx="12"/>
          </p:nvPr>
        </p:nvSpPr>
        <p:spPr/>
        <p:txBody>
          <a:bodyPr/>
          <a:lstStyle/>
          <a:p>
            <a:fld id="{90B4D18E-1301-4F27-BFB2-0BBB65CE9552}" type="slidenum">
              <a:rPr lang="en-US" smtClean="0"/>
              <a:t>‹#›</a:t>
            </a:fld>
            <a:endParaRPr lang="en-US"/>
          </a:p>
        </p:txBody>
      </p:sp>
    </p:spTree>
    <p:extLst>
      <p:ext uri="{BB962C8B-B14F-4D97-AF65-F5344CB8AC3E}">
        <p14:creationId xmlns:p14="http://schemas.microsoft.com/office/powerpoint/2010/main" val="3334876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DDDDD"/>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A6E7CB-5AC5-21D1-55DB-69AB0B5A2B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2C46575-47AD-2383-B331-E20E4F0435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A968CF7-C481-93E0-5BF9-D7A43743F7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3BAC46-27D3-4F95-875E-7095703C4DB1}" type="datetimeFigureOut">
              <a:rPr lang="en-US" smtClean="0"/>
              <a:t>11/14/2023</a:t>
            </a:fld>
            <a:endParaRPr lang="en-US"/>
          </a:p>
        </p:txBody>
      </p:sp>
      <p:sp>
        <p:nvSpPr>
          <p:cNvPr id="5" name="Footer Placeholder 4">
            <a:extLst>
              <a:ext uri="{FF2B5EF4-FFF2-40B4-BE49-F238E27FC236}">
                <a16:creationId xmlns:a16="http://schemas.microsoft.com/office/drawing/2014/main" id="{4E3AF0D8-7C76-BFC2-66E9-D779B58AFC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0B3956-D98E-53EC-FDB4-9F519CA67A8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B4D18E-1301-4F27-BFB2-0BBB65CE9552}" type="slidenum">
              <a:rPr lang="en-US" smtClean="0"/>
              <a:t>‹#›</a:t>
            </a:fld>
            <a:endParaRPr lang="en-US"/>
          </a:p>
        </p:txBody>
      </p:sp>
    </p:spTree>
    <p:extLst>
      <p:ext uri="{BB962C8B-B14F-4D97-AF65-F5344CB8AC3E}">
        <p14:creationId xmlns:p14="http://schemas.microsoft.com/office/powerpoint/2010/main" val="1627491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A27A5-CEBC-5D88-A658-44F7DFB169BB}"/>
              </a:ext>
            </a:extLst>
          </p:cNvPr>
          <p:cNvSpPr>
            <a:spLocks noGrp="1"/>
          </p:cNvSpPr>
          <p:nvPr>
            <p:ph type="ctrTitle"/>
          </p:nvPr>
        </p:nvSpPr>
        <p:spPr>
          <a:xfrm>
            <a:off x="1524000" y="1122363"/>
            <a:ext cx="9144000" cy="2133599"/>
          </a:xfrm>
        </p:spPr>
        <p:txBody>
          <a:bodyPr>
            <a:normAutofit/>
          </a:bodyPr>
          <a:lstStyle/>
          <a:p>
            <a:r>
              <a:rPr lang="en-US" sz="4800" dirty="0"/>
              <a:t>Using Synthetic Aperture Radar And Deep Learning For UXO Detection</a:t>
            </a:r>
          </a:p>
        </p:txBody>
      </p:sp>
      <p:sp>
        <p:nvSpPr>
          <p:cNvPr id="3" name="Subtitle 2">
            <a:extLst>
              <a:ext uri="{FF2B5EF4-FFF2-40B4-BE49-F238E27FC236}">
                <a16:creationId xmlns:a16="http://schemas.microsoft.com/office/drawing/2014/main" id="{98A2C76B-E7E4-D6A2-A355-B47E24CA8B31}"/>
              </a:ext>
            </a:extLst>
          </p:cNvPr>
          <p:cNvSpPr>
            <a:spLocks noGrp="1"/>
          </p:cNvSpPr>
          <p:nvPr>
            <p:ph type="subTitle" idx="1"/>
          </p:nvPr>
        </p:nvSpPr>
        <p:spPr>
          <a:xfrm>
            <a:off x="1524000" y="3602038"/>
            <a:ext cx="9144000" cy="1325562"/>
          </a:xfrm>
        </p:spPr>
        <p:txBody>
          <a:bodyPr>
            <a:noAutofit/>
          </a:bodyPr>
          <a:lstStyle/>
          <a:p>
            <a:r>
              <a:rPr lang="en-US" sz="1800" dirty="0"/>
              <a:t>Michael Prihoda</a:t>
            </a:r>
          </a:p>
          <a:p>
            <a:r>
              <a:rPr lang="en-US" sz="1800" dirty="0"/>
              <a:t>Center for Geographic Information Science, University of Maryland</a:t>
            </a:r>
          </a:p>
          <a:p>
            <a:r>
              <a:rPr lang="en-US" sz="1800" dirty="0"/>
              <a:t>GEOG 797 Capstone</a:t>
            </a:r>
          </a:p>
          <a:p>
            <a:r>
              <a:rPr lang="en-US" sz="1800" dirty="0"/>
              <a:t>Jonathan Hathaway</a:t>
            </a:r>
          </a:p>
          <a:p>
            <a:r>
              <a:rPr lang="en-US" sz="1800" dirty="0"/>
              <a:t>Fall 2023</a:t>
            </a:r>
          </a:p>
        </p:txBody>
      </p:sp>
      <p:grpSp>
        <p:nvGrpSpPr>
          <p:cNvPr id="6" name="Group 5">
            <a:extLst>
              <a:ext uri="{FF2B5EF4-FFF2-40B4-BE49-F238E27FC236}">
                <a16:creationId xmlns:a16="http://schemas.microsoft.com/office/drawing/2014/main" id="{9FB17DB4-0798-2B64-8804-11ED42E1D42B}"/>
              </a:ext>
            </a:extLst>
          </p:cNvPr>
          <p:cNvGrpSpPr/>
          <p:nvPr/>
        </p:nvGrpSpPr>
        <p:grpSpPr>
          <a:xfrm>
            <a:off x="2256047" y="5874129"/>
            <a:ext cx="9034572" cy="660612"/>
            <a:chOff x="2848314" y="5877192"/>
            <a:chExt cx="9034572" cy="660612"/>
          </a:xfrm>
        </p:grpSpPr>
        <p:grpSp>
          <p:nvGrpSpPr>
            <p:cNvPr id="10" name="Group 9">
              <a:extLst>
                <a:ext uri="{FF2B5EF4-FFF2-40B4-BE49-F238E27FC236}">
                  <a16:creationId xmlns:a16="http://schemas.microsoft.com/office/drawing/2014/main" id="{B82A2704-BA14-C195-6062-82B26C2EBF7D}"/>
                </a:ext>
              </a:extLst>
            </p:cNvPr>
            <p:cNvGrpSpPr/>
            <p:nvPr/>
          </p:nvGrpSpPr>
          <p:grpSpPr>
            <a:xfrm>
              <a:off x="6289000" y="5879396"/>
              <a:ext cx="5593886" cy="658408"/>
              <a:chOff x="245211" y="4264818"/>
              <a:chExt cx="13682757" cy="1610478"/>
            </a:xfrm>
          </p:grpSpPr>
          <p:pic>
            <p:nvPicPr>
              <p:cNvPr id="7" name="Picture 6" descr="A black background with a black square&#10;&#10;Description automatically generated with medium confidence">
                <a:extLst>
                  <a:ext uri="{FF2B5EF4-FFF2-40B4-BE49-F238E27FC236}">
                    <a16:creationId xmlns:a16="http://schemas.microsoft.com/office/drawing/2014/main" id="{FF2F23CA-0E03-D767-B142-AD5A334C29A3}"/>
                  </a:ext>
                </a:extLst>
              </p:cNvPr>
              <p:cNvPicPr>
                <a:picLocks noChangeAspect="1"/>
              </p:cNvPicPr>
              <p:nvPr/>
            </p:nvPicPr>
            <p:blipFill rotWithShape="1">
              <a:blip r:embed="rId3">
                <a:extLst>
                  <a:ext uri="{28A0092B-C50C-407E-A947-70E740481C1C}">
                    <a14:useLocalDpi xmlns:a14="http://schemas.microsoft.com/office/drawing/2010/main" val="0"/>
                  </a:ext>
                </a:extLst>
              </a:blip>
              <a:srcRect t="12804" b="12060"/>
              <a:stretch/>
            </p:blipFill>
            <p:spPr>
              <a:xfrm>
                <a:off x="1877161" y="4264818"/>
                <a:ext cx="12050807" cy="1610477"/>
              </a:xfrm>
              <a:prstGeom prst="rect">
                <a:avLst/>
              </a:prstGeom>
            </p:spPr>
          </p:pic>
          <p:pic>
            <p:nvPicPr>
              <p:cNvPr id="9" name="Graphic 8">
                <a:extLst>
                  <a:ext uri="{FF2B5EF4-FFF2-40B4-BE49-F238E27FC236}">
                    <a16:creationId xmlns:a16="http://schemas.microsoft.com/office/drawing/2014/main" id="{C8092DDD-3B81-2BCC-61D3-B736C514171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45211" y="4264819"/>
                <a:ext cx="1631950" cy="1610477"/>
              </a:xfrm>
              <a:prstGeom prst="rect">
                <a:avLst/>
              </a:prstGeom>
            </p:spPr>
          </p:pic>
        </p:grpSp>
        <p:pic>
          <p:nvPicPr>
            <p:cNvPr id="5" name="Picture 4" descr="A flag of maryland on a black background&#10;&#10;Description automatically generated">
              <a:extLst>
                <a:ext uri="{FF2B5EF4-FFF2-40B4-BE49-F238E27FC236}">
                  <a16:creationId xmlns:a16="http://schemas.microsoft.com/office/drawing/2014/main" id="{DAFA1FEA-1ED9-EA88-28DB-EDA07591468C}"/>
                </a:ext>
              </a:extLst>
            </p:cNvPr>
            <p:cNvPicPr>
              <a:picLocks noChangeAspect="1"/>
            </p:cNvPicPr>
            <p:nvPr/>
          </p:nvPicPr>
          <p:blipFill rotWithShape="1">
            <a:blip r:embed="rId6">
              <a:extLst>
                <a:ext uri="{28A0092B-C50C-407E-A947-70E740481C1C}">
                  <a14:useLocalDpi xmlns:a14="http://schemas.microsoft.com/office/drawing/2010/main" val="0"/>
                </a:ext>
              </a:extLst>
            </a:blip>
            <a:srcRect l="-1650" t="63960" r="1650" b="1907"/>
            <a:stretch/>
          </p:blipFill>
          <p:spPr>
            <a:xfrm>
              <a:off x="2848314" y="5877192"/>
              <a:ext cx="3440686" cy="660612"/>
            </a:xfrm>
            <a:prstGeom prst="rect">
              <a:avLst/>
            </a:prstGeom>
          </p:spPr>
        </p:pic>
      </p:grpSp>
    </p:spTree>
    <p:extLst>
      <p:ext uri="{BB962C8B-B14F-4D97-AF65-F5344CB8AC3E}">
        <p14:creationId xmlns:p14="http://schemas.microsoft.com/office/powerpoint/2010/main" val="1350263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References</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10515600" cy="3293724"/>
          </a:xfrm>
        </p:spPr>
        <p:txBody>
          <a:bodyPr>
            <a:normAutofit fontScale="25000" lnSpcReduction="20000"/>
          </a:bodyPr>
          <a:lstStyle/>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Anwar, T., &amp; Zakir, S. (2021). Effect of Image Augmentation on ECG Image Classification using Deep Learning.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2021 International Conference on Artificial Intelligence (ICAI)</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182–186. https://doi.org/10.1109/ICAI52203.2021.9445258</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Byholm</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B. (n.d.).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Remote Sensing of World War II Era Unexploded Bombs Using Object-Based Image Analysis and Multi-Temporal Datasets: A Case Study of the Fort Myers Bombing and Gunnery Range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[M.S., Minnesota State University, Mankato]. Retrieved October 22, 2023, from https://www.proquest.com/docview/1916044230/abstract/57802EA8A9684946PQ/1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Chen, S., &amp; Zhang, B. (2022).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RSUnet</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A New Full-scale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Unet</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for Semantic Segmentation of Remote Sensing Images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[Preprint]. In Review. https://doi.org/10.21203/rs.3.rs-1211375/v1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Clark, M., Barros, G., &amp; Stepanenko, K. (2022, April 6). Russian Offensive Campaign Assessment, April 6.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Institute of the Study of War</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https://www.understandingwar.org/backgrounder/russian-offensive-campaign-assessment-april-6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Diakogiannis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F. I., Waldner, F.,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Caccetta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P., &amp; Wu, C. (2020).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ResUNet</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-a: A deep learning framework for semantic segmentation of remotely sensed data.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ISPRS Journal of Photogrammetry and Remote Sensing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162</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94–114. https://doi.org/10.1016/j.isprsjprs.2020.01.013</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Duncan, E. C.,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Skakun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S.,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Kariryaa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&amp;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Prishchepov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V. (2023). Detection and mapping of artillery craters with very high spatial resolution satellite imagery and deep learning.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Science of Remote Sensing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7</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100092. https://doi.org/10.1016/j.srs.2023.100092</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Erickson, B. J., &amp; Kitamura, F. (2021). Magician’s Corner: 9. Performance Metrics for Machine Learning Models.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Radiology: Artificial Intelligence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3</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(3), e200126. https://doi.org/10.1148/ryai.2021200126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Fan, X., Yan, C., Fan, J., &amp; Wang, N. (2022). Improved U-Net Remote Sensing Classification Algorithm Fusing Attention and Multiscale Features.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Remote Sensing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14</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(15), Article 15. https://doi.org/10.3390/rs14153591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Ferrer, L. (2023).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Analysis and Comparison of Classification Metrics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(arXiv:2209.05355).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http://arxiv.org/abs/2209.05355</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Gholamy</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Kreinovich</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V., &amp; Kosheleva, O. (2018). Why 70/30 or 80/20 Relation Between Training and Testing Sets: A Pedagogical Explanation.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Departmental Technical Reports (CS)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https://scholarworks.utep.edu/cs_techrep/1209</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Hafner, S.,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Nascetti</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Azizpour</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 &amp; Ban, Y. (2022). Sentinel-1 and Sentinel-2 Data Fusion for Urban Change Detection Using a Dual Stream U-Net.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IEEE Geoscience and Remote Sensing Letters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19</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1–5. https://doi.org/10.1109/LGRS.2021.3119856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He, K., Zhang, X., Ren, S., &amp; Sun, J. (2015).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Deep Residual Learning for Image Recognition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(arXiv:1512.03385).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https://doi.org/10.48550/arXiv.1512.03385</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Hicks, S. A.,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Strümke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I.,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Thambawita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V.,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Hammou</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M.,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Riegler</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M. A., Halvorsen, P., &amp;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Parasa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S. (2022). On evaluation metrics for medical applications of artificial intelligence.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Scientific Reports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12</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5979. https://doi.org/10.1038/s41598-022-09954-8</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Hosna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Merry, E.,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Gyalmo</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J.,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Alom</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Z., Aung, Z., &amp; Azim, M. A. (2022). Transfer learning: A friendly introduction.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Journal of Big Data</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9</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(1), 102. https://doi.org/10.1186/s40537-022-00652-w</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Howard, A. G., Zhu, M., Chen, B.,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Kalenichenko</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D., Wang, W.,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Weyand</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T.,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Andreetto</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M., &amp; Adam, H. (2017).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MobileNets</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Efficient Convolutional Neural Networks for Mobile Vision Applications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(arXiv:1704.04861).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https://doi.org/10.48550/arXiv.1704.04861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Iglovikov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V., &amp; Shvets, A. (2018).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TernausNet</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U-Net with VGG11 Encoder Pre-Trained on ImageNet for Image Segmentation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(arXiv:1801.05746).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https://doi.org/10.48550/arXiv.1801.05746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Ioffe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S., &amp;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Szegedy</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C. (n.d.).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Batch Normalization: Accelerating Deep Network Training by Reducing Internal Covariate Shift</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Magnini</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L.,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Bettineschi</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C., &amp; De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Guio</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 (2017). Object-based Shell Craters Classification from LiDAR-derived Sky-view Factor.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Archaeological Prospection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24</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(3), 211–223. https://doi.org/10.1002/arp.1565</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Maxwell, A. E., Warner, T. A., &amp; Guillén, L. A. (2021). Accuracy Assessment in Convolutional Neural Network-Based Deep Learning Remote Sensing Studies—Part 1: Literature Review.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Remote Sensing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13</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(13), Article 13. https://doi.org/10.3390/rs13132450</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Priya, B. H., &amp; Reddy, B. R. (2022). Machine Learning based U - Net Algorithm for SAR Image Classification.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2022 IEEE Delhi Section Conference (DELCON)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1–8. https://doi.org/10.1109/DELCON54057.2022.9752996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PyTorch</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Image Models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(2023). [Python]. Hugging Face. https://github.com/huggingface/pytorch-image-models (Original work published 2019)</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Ronneberger</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O., Fischer, P., &amp;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Brox</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T. (2015).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U-Net: Convolutional Networks for Biomedical Image Segmentation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(arXiv:1505.04597).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http://arxiv.org/abs/1505.04597</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SebastianHafner</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(2023).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Abstract</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[Python]. https://github.com/SebastianHafner/DS_UNet (Original work published 2021)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Simonyan, K., &amp; Zisserman, A. (2015).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Very Deep Convolutional Networks for Large-Scale Image Recognition</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(arXiv:1409.1556).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https://doi.org/10.48550/arXiv.1409.1556</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Szegedy</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C.,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Ioffe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S.,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Vanhoucke</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V., &amp; Alemi, A. (2016).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Inception-v4, Inception-</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ResNet</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and the Impact of Residual Connections on Learning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(arXiv:1602.07261).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https://doi.org/10.48550/arXiv.1602.07261</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Tan, M., &amp; Le, Q. V. (2019).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MixConv</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Mixed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Depthwise</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Convolutional Kernels</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(arXiv:1907.09595).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https://doi.org/10.48550/arXiv.1907.09595</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Yan, C., Fan, X., Fan, J., &amp; Wang, N. (2022). Improved U-Net Remote Sensing Classification Algorithm Based on Multi-Feature Fusion Perception.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Remote Sensing</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14</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(5), Article 5. https://doi.org/10.3390/rs14051118</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200000"/>
              </a:lnSpc>
              <a:spcBef>
                <a:spcPts val="0"/>
              </a:spcBef>
              <a:spcAft>
                <a:spcPts val="0"/>
              </a:spcAft>
            </a:pPr>
            <a:r>
              <a:rPr lang="en-US" sz="2800" kern="0">
                <a:effectLst/>
                <a:latin typeface="Times New Roman" panose="02020603050405020304" pitchFamily="18" charset="0"/>
                <a:ea typeface="Calibri" panose="020F0502020204030204" pitchFamily="34" charset="0"/>
                <a:cs typeface="Times New Roman" panose="02020603050405020304" pitchFamily="18" charset="0"/>
              </a:rPr>
              <a:t>Zeng, Y.-X., Hsieh, J.-W., Li, X., &amp; Chang, M.-C. (2023). </a:t>
            </a:r>
            <a:r>
              <a:rPr lang="en-US" sz="2800" i="1" kern="0" err="1">
                <a:effectLst/>
                <a:latin typeface="Times New Roman" panose="02020603050405020304" pitchFamily="18" charset="0"/>
                <a:ea typeface="Calibri" panose="020F0502020204030204" pitchFamily="34" charset="0"/>
                <a:cs typeface="Times New Roman" panose="02020603050405020304" pitchFamily="18" charset="0"/>
              </a:rPr>
              <a:t>MixNet</a:t>
            </a:r>
            <a:r>
              <a:rPr lang="en-US" sz="2800" i="1" kern="0">
                <a:effectLst/>
                <a:latin typeface="Times New Roman" panose="02020603050405020304" pitchFamily="18" charset="0"/>
                <a:ea typeface="Calibri" panose="020F0502020204030204" pitchFamily="34" charset="0"/>
                <a:cs typeface="Times New Roman" panose="02020603050405020304" pitchFamily="18" charset="0"/>
              </a:rPr>
              <a:t>: Toward Accurate Detection of Challenging Scene Text in the Wild</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(arXiv:2308.12817). </a:t>
            </a:r>
            <a:r>
              <a:rPr lang="en-US" sz="2800" kern="0" err="1">
                <a:effectLst/>
                <a:latin typeface="Times New Roman" panose="02020603050405020304" pitchFamily="18" charset="0"/>
                <a:ea typeface="Calibri" panose="020F0502020204030204" pitchFamily="34" charset="0"/>
                <a:cs typeface="Times New Roman" panose="02020603050405020304" pitchFamily="18" charset="0"/>
              </a:rPr>
              <a:t>arXiv</a:t>
            </a:r>
            <a:r>
              <a:rPr lang="en-US" sz="2800" kern="0">
                <a:effectLst/>
                <a:latin typeface="Times New Roman" panose="02020603050405020304" pitchFamily="18" charset="0"/>
                <a:ea typeface="Calibri" panose="020F0502020204030204" pitchFamily="34" charset="0"/>
                <a:cs typeface="Times New Roman" panose="02020603050405020304" pitchFamily="18" charset="0"/>
              </a:rPr>
              <a:t>. https://doi.org/10.48550/arXiv.2308.12817</a:t>
            </a:r>
            <a:endParaRPr lang="en-US" sz="2800" kern="100">
              <a:effectLst/>
              <a:latin typeface="Calibri" panose="020F0502020204030204" pitchFamily="34" charset="0"/>
              <a:ea typeface="Calibri" panose="020F0502020204030204" pitchFamily="34" charset="0"/>
              <a:cs typeface="Times New Roman" panose="02020603050405020304" pitchFamily="18" charset="0"/>
            </a:endParaRPr>
          </a:p>
          <a:p>
            <a:endParaRPr lang="en-US"/>
          </a:p>
        </p:txBody>
      </p:sp>
    </p:spTree>
    <p:extLst>
      <p:ext uri="{BB962C8B-B14F-4D97-AF65-F5344CB8AC3E}">
        <p14:creationId xmlns:p14="http://schemas.microsoft.com/office/powerpoint/2010/main" val="819239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CDE6-E901-69CB-C4F0-EAFC905755FA}"/>
              </a:ext>
            </a:extLst>
          </p:cNvPr>
          <p:cNvSpPr>
            <a:spLocks noGrp="1"/>
          </p:cNvSpPr>
          <p:nvPr>
            <p:ph type="title"/>
          </p:nvPr>
        </p:nvSpPr>
        <p:spPr>
          <a:xfrm>
            <a:off x="838200" y="365125"/>
            <a:ext cx="10515600" cy="538517"/>
          </a:xfrm>
        </p:spPr>
        <p:txBody>
          <a:bodyPr>
            <a:noAutofit/>
          </a:bodyPr>
          <a:lstStyle/>
          <a:p>
            <a:r>
              <a:rPr lang="en-US" sz="4000"/>
              <a:t>Introduction</a:t>
            </a:r>
          </a:p>
        </p:txBody>
      </p:sp>
      <p:sp>
        <p:nvSpPr>
          <p:cNvPr id="3" name="Content Placeholder 2">
            <a:extLst>
              <a:ext uri="{FF2B5EF4-FFF2-40B4-BE49-F238E27FC236}">
                <a16:creationId xmlns:a16="http://schemas.microsoft.com/office/drawing/2014/main" id="{EDB61314-CE80-127F-A11D-C3511FEB52C6}"/>
              </a:ext>
            </a:extLst>
          </p:cNvPr>
          <p:cNvSpPr>
            <a:spLocks noGrp="1"/>
          </p:cNvSpPr>
          <p:nvPr>
            <p:ph idx="1"/>
          </p:nvPr>
        </p:nvSpPr>
        <p:spPr>
          <a:xfrm>
            <a:off x="838200" y="1230656"/>
            <a:ext cx="5257800" cy="4946307"/>
          </a:xfrm>
        </p:spPr>
        <p:txBody>
          <a:bodyPr>
            <a:normAutofit fontScale="92500" lnSpcReduction="20000"/>
          </a:bodyPr>
          <a:lstStyle/>
          <a:p>
            <a:r>
              <a:rPr lang="en-US" dirty="0"/>
              <a:t>In the summer of 2022 artillery exchange between Ukraine and Russia was between 30,000-60,000 shells per day combined</a:t>
            </a:r>
          </a:p>
          <a:p>
            <a:r>
              <a:rPr lang="en-US" dirty="0"/>
              <a:t>Brazhkivka, Sulyhivka, and Dovhenke were the frontlines for months and subject to relentless shelling</a:t>
            </a:r>
          </a:p>
          <a:p>
            <a:r>
              <a:rPr lang="en-US" dirty="0"/>
              <a:t>Each shell has a rate of failure, and unexploded shells embed in soil where they land, creating UXO risks</a:t>
            </a:r>
          </a:p>
          <a:p>
            <a:r>
              <a:rPr lang="en-US" dirty="0"/>
              <a:t>Deep learning and SAR imagery present a way to identify areas where higher concentrations of unexploded ordnance may be present</a:t>
            </a:r>
          </a:p>
          <a:p>
            <a:endParaRPr lang="en-US" dirty="0"/>
          </a:p>
        </p:txBody>
      </p:sp>
      <p:pic>
        <p:nvPicPr>
          <p:cNvPr id="9" name="Picture 8" descr="A map of a study area&#10;&#10;Description automatically generated">
            <a:extLst>
              <a:ext uri="{FF2B5EF4-FFF2-40B4-BE49-F238E27FC236}">
                <a16:creationId xmlns:a16="http://schemas.microsoft.com/office/drawing/2014/main" id="{D72A911D-F39B-3770-A7DE-A6FC251C9B3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26370" y="634383"/>
            <a:ext cx="5541275" cy="5541275"/>
          </a:xfrm>
          <a:prstGeom prst="rect">
            <a:avLst/>
          </a:prstGeom>
        </p:spPr>
      </p:pic>
    </p:spTree>
    <p:extLst>
      <p:ext uri="{BB962C8B-B14F-4D97-AF65-F5344CB8AC3E}">
        <p14:creationId xmlns:p14="http://schemas.microsoft.com/office/powerpoint/2010/main" val="23093259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2CDE6-E901-69CB-C4F0-EAFC905755FA}"/>
              </a:ext>
            </a:extLst>
          </p:cNvPr>
          <p:cNvSpPr>
            <a:spLocks noGrp="1"/>
          </p:cNvSpPr>
          <p:nvPr>
            <p:ph type="title"/>
          </p:nvPr>
        </p:nvSpPr>
        <p:spPr>
          <a:xfrm>
            <a:off x="838200" y="365125"/>
            <a:ext cx="10515600" cy="538517"/>
          </a:xfrm>
        </p:spPr>
        <p:txBody>
          <a:bodyPr>
            <a:noAutofit/>
          </a:bodyPr>
          <a:lstStyle/>
          <a:p>
            <a:r>
              <a:rPr lang="en-US" sz="4000" dirty="0"/>
              <a:t>Objectives</a:t>
            </a:r>
          </a:p>
        </p:txBody>
      </p:sp>
      <p:sp>
        <p:nvSpPr>
          <p:cNvPr id="3" name="Content Placeholder 2">
            <a:extLst>
              <a:ext uri="{FF2B5EF4-FFF2-40B4-BE49-F238E27FC236}">
                <a16:creationId xmlns:a16="http://schemas.microsoft.com/office/drawing/2014/main" id="{EDB61314-CE80-127F-A11D-C3511FEB52C6}"/>
              </a:ext>
            </a:extLst>
          </p:cNvPr>
          <p:cNvSpPr>
            <a:spLocks noGrp="1"/>
          </p:cNvSpPr>
          <p:nvPr>
            <p:ph idx="1"/>
          </p:nvPr>
        </p:nvSpPr>
        <p:spPr>
          <a:xfrm>
            <a:off x="838200" y="1230656"/>
            <a:ext cx="10845800" cy="4946307"/>
          </a:xfrm>
        </p:spPr>
        <p:txBody>
          <a:bodyPr>
            <a:normAutofit/>
          </a:bodyPr>
          <a:lstStyle/>
          <a:p>
            <a:r>
              <a:rPr lang="en-US" dirty="0"/>
              <a:t>Establish that SAR imagery, particularly single-band pre-processed products, can be used in deep learning for a crater detection task.</a:t>
            </a:r>
          </a:p>
          <a:p>
            <a:r>
              <a:rPr lang="en-US" dirty="0"/>
              <a:t>Build a custom U-Net model in </a:t>
            </a:r>
            <a:r>
              <a:rPr lang="en-US" dirty="0" err="1"/>
              <a:t>PyTorch</a:t>
            </a:r>
            <a:r>
              <a:rPr lang="en-US" dirty="0"/>
              <a:t> for the binary segmentation task and evaluate this model in comparison to pre-trained models.</a:t>
            </a:r>
          </a:p>
          <a:p>
            <a:r>
              <a:rPr lang="en-US" dirty="0"/>
              <a:t>Use the outputs of binary segmentation to reveal areas where UXO hazards are more likely to be present.</a:t>
            </a:r>
          </a:p>
          <a:p>
            <a:endParaRPr lang="en-US" dirty="0"/>
          </a:p>
        </p:txBody>
      </p:sp>
    </p:spTree>
    <p:extLst>
      <p:ext uri="{BB962C8B-B14F-4D97-AF65-F5344CB8AC3E}">
        <p14:creationId xmlns:p14="http://schemas.microsoft.com/office/powerpoint/2010/main" val="1071843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Data</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6120161" cy="4933790"/>
          </a:xfrm>
        </p:spPr>
        <p:txBody>
          <a:bodyPr/>
          <a:lstStyle/>
          <a:p>
            <a:r>
              <a:rPr lang="en-US" dirty="0"/>
              <a:t>X-band SAR imagery accessed through Capella Space’s Data Cooperative program</a:t>
            </a:r>
          </a:p>
          <a:p>
            <a:pPr lvl="1"/>
            <a:r>
              <a:rPr lang="en-US" dirty="0"/>
              <a:t>GEO product</a:t>
            </a:r>
          </a:p>
          <a:p>
            <a:pPr lvl="2"/>
            <a:r>
              <a:rPr lang="en-US" dirty="0"/>
              <a:t>0.5m ground sample distance</a:t>
            </a:r>
          </a:p>
          <a:p>
            <a:pPr lvl="2"/>
            <a:r>
              <a:rPr lang="en-US" dirty="0"/>
              <a:t>Multi-looked</a:t>
            </a:r>
          </a:p>
          <a:p>
            <a:pPr lvl="2"/>
            <a:r>
              <a:rPr lang="en-US" dirty="0"/>
              <a:t>Terrain-corrected</a:t>
            </a:r>
          </a:p>
          <a:p>
            <a:pPr lvl="2"/>
            <a:r>
              <a:rPr lang="en-US" dirty="0"/>
              <a:t>Single-band raster of backscatter intensity value</a:t>
            </a:r>
          </a:p>
          <a:p>
            <a:pPr lvl="1"/>
            <a:r>
              <a:rPr lang="en-US" dirty="0"/>
              <a:t>2 images from ascending orbit, 1 from descending orbit</a:t>
            </a:r>
          </a:p>
          <a:p>
            <a:pPr lvl="1"/>
            <a:r>
              <a:rPr lang="en-US" dirty="0"/>
              <a:t>30-40 degree look angle</a:t>
            </a:r>
          </a:p>
        </p:txBody>
      </p:sp>
      <p:pic>
        <p:nvPicPr>
          <p:cNvPr id="9" name="Picture 8" descr="A close-up of a moon&#10;&#10;Description automatically generated">
            <a:extLst>
              <a:ext uri="{FF2B5EF4-FFF2-40B4-BE49-F238E27FC236}">
                <a16:creationId xmlns:a16="http://schemas.microsoft.com/office/drawing/2014/main" id="{32BC6E40-D59D-8F6A-74F7-686969E7E6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8007" y="1766931"/>
            <a:ext cx="4621696" cy="4621696"/>
          </a:xfrm>
          <a:prstGeom prst="rect">
            <a:avLst/>
          </a:prstGeom>
        </p:spPr>
      </p:pic>
      <p:pic>
        <p:nvPicPr>
          <p:cNvPr id="5" name="Picture 4" descr="A yellow animal with horns on a black background&#10;&#10;Description automatically generated">
            <a:extLst>
              <a:ext uri="{FF2B5EF4-FFF2-40B4-BE49-F238E27FC236}">
                <a16:creationId xmlns:a16="http://schemas.microsoft.com/office/drawing/2014/main" id="{F3526798-C05A-C8FE-95FF-9E329625CC81}"/>
              </a:ext>
            </a:extLst>
          </p:cNvPr>
          <p:cNvPicPr>
            <a:picLocks noChangeAspect="1"/>
          </p:cNvPicPr>
          <p:nvPr/>
        </p:nvPicPr>
        <p:blipFill rotWithShape="1">
          <a:blip r:embed="rId4">
            <a:extLst>
              <a:ext uri="{28A0092B-C50C-407E-A947-70E740481C1C}">
                <a14:useLocalDpi xmlns:a14="http://schemas.microsoft.com/office/drawing/2010/main" val="0"/>
              </a:ext>
            </a:extLst>
          </a:blip>
          <a:srcRect l="9925" t="13754" r="9502" b="21561"/>
          <a:stretch/>
        </p:blipFill>
        <p:spPr>
          <a:xfrm>
            <a:off x="7918577" y="469373"/>
            <a:ext cx="3435223" cy="1311067"/>
          </a:xfrm>
          <a:prstGeom prst="rect">
            <a:avLst/>
          </a:prstGeom>
        </p:spPr>
      </p:pic>
    </p:spTree>
    <p:extLst>
      <p:ext uri="{BB962C8B-B14F-4D97-AF65-F5344CB8AC3E}">
        <p14:creationId xmlns:p14="http://schemas.microsoft.com/office/powerpoint/2010/main" val="40188479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7219424" cy="527760"/>
          </a:xfrm>
        </p:spPr>
        <p:txBody>
          <a:bodyPr>
            <a:noAutofit/>
          </a:bodyPr>
          <a:lstStyle/>
          <a:p>
            <a:r>
              <a:rPr lang="en-US" sz="4000" dirty="0"/>
              <a:t>Data</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6703031" cy="2466895"/>
          </a:xfrm>
        </p:spPr>
        <p:txBody>
          <a:bodyPr>
            <a:normAutofit fontScale="92500"/>
          </a:bodyPr>
          <a:lstStyle/>
          <a:p>
            <a:r>
              <a:rPr lang="en-US" dirty="0"/>
              <a:t>SAR allows greater consistency in collections, not at the mercy of the environment nor limited to only daylight hours.</a:t>
            </a:r>
          </a:p>
          <a:p>
            <a:r>
              <a:rPr lang="en-US" dirty="0"/>
              <a:t>Sentinel 2 imagery was mostly obstructed by cloud cover during the period of interest.</a:t>
            </a:r>
          </a:p>
        </p:txBody>
      </p:sp>
      <p:pic>
        <p:nvPicPr>
          <p:cNvPr id="5" name="Picture 4" descr="A close-up of clouds&#10;&#10;Description automatically generated">
            <a:extLst>
              <a:ext uri="{FF2B5EF4-FFF2-40B4-BE49-F238E27FC236}">
                <a16:creationId xmlns:a16="http://schemas.microsoft.com/office/drawing/2014/main" id="{00DB58E7-662A-F795-4972-7F40621F9BA8}"/>
              </a:ext>
            </a:extLst>
          </p:cNvPr>
          <p:cNvPicPr>
            <a:picLocks noChangeAspect="1"/>
          </p:cNvPicPr>
          <p:nvPr/>
        </p:nvPicPr>
        <p:blipFill rotWithShape="1">
          <a:blip r:embed="rId3">
            <a:extLst>
              <a:ext uri="{28A0092B-C50C-407E-A947-70E740481C1C}">
                <a14:useLocalDpi xmlns:a14="http://schemas.microsoft.com/office/drawing/2010/main" val="0"/>
              </a:ext>
            </a:extLst>
          </a:blip>
          <a:srcRect b="5366"/>
          <a:stretch/>
        </p:blipFill>
        <p:spPr>
          <a:xfrm>
            <a:off x="4134376" y="3884096"/>
            <a:ext cx="3923248" cy="2916842"/>
          </a:xfrm>
          <a:prstGeom prst="rect">
            <a:avLst/>
          </a:prstGeom>
        </p:spPr>
      </p:pic>
      <p:pic>
        <p:nvPicPr>
          <p:cNvPr id="7" name="Picture 6">
            <a:extLst>
              <a:ext uri="{FF2B5EF4-FFF2-40B4-BE49-F238E27FC236}">
                <a16:creationId xmlns:a16="http://schemas.microsoft.com/office/drawing/2014/main" id="{CD0F77BB-3270-1482-1258-27E358273F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5932" y="3898097"/>
            <a:ext cx="3923248" cy="2916842"/>
          </a:xfrm>
          <a:prstGeom prst="rect">
            <a:avLst/>
          </a:prstGeom>
        </p:spPr>
      </p:pic>
      <p:pic>
        <p:nvPicPr>
          <p:cNvPr id="10" name="Picture 9" descr="A view of a field with clouds&#10;&#10;Description automatically generated with medium confidence">
            <a:extLst>
              <a:ext uri="{FF2B5EF4-FFF2-40B4-BE49-F238E27FC236}">
                <a16:creationId xmlns:a16="http://schemas.microsoft.com/office/drawing/2014/main" id="{EA451EB3-8B19-31E5-9FB3-D4959A5857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162820" y="3898097"/>
            <a:ext cx="3923248" cy="2916842"/>
          </a:xfrm>
          <a:prstGeom prst="rect">
            <a:avLst/>
          </a:prstGeom>
        </p:spPr>
      </p:pic>
      <p:pic>
        <p:nvPicPr>
          <p:cNvPr id="13" name="Picture 12" descr="A map of a study area&#10;&#10;Description automatically generated">
            <a:extLst>
              <a:ext uri="{FF2B5EF4-FFF2-40B4-BE49-F238E27FC236}">
                <a16:creationId xmlns:a16="http://schemas.microsoft.com/office/drawing/2014/main" id="{EAE75F6D-D3E4-CD2A-0154-A1B59894937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273499" y="191098"/>
            <a:ext cx="3518970" cy="3518970"/>
          </a:xfrm>
          <a:prstGeom prst="rect">
            <a:avLst/>
          </a:prstGeom>
        </p:spPr>
      </p:pic>
    </p:spTree>
    <p:extLst>
      <p:ext uri="{BB962C8B-B14F-4D97-AF65-F5344CB8AC3E}">
        <p14:creationId xmlns:p14="http://schemas.microsoft.com/office/powerpoint/2010/main" val="3103434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Methods</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6742043" cy="4933790"/>
          </a:xfrm>
        </p:spPr>
        <p:txBody>
          <a:bodyPr/>
          <a:lstStyle/>
          <a:p>
            <a:r>
              <a:rPr lang="en-US" dirty="0"/>
              <a:t>Esri Deep Learning Libraries</a:t>
            </a:r>
          </a:p>
          <a:p>
            <a:pPr lvl="1"/>
            <a:r>
              <a:rPr lang="en-US" dirty="0"/>
              <a:t>Training data collection ~3,000 total from 20 square km</a:t>
            </a:r>
          </a:p>
          <a:p>
            <a:pPr lvl="1"/>
            <a:r>
              <a:rPr lang="en-US" dirty="0"/>
              <a:t>Establish that deep learning algorithms can create a useful output from SAR imagery using pre-trained models in a U-Net architecture</a:t>
            </a:r>
          </a:p>
          <a:p>
            <a:pPr lvl="1"/>
            <a:r>
              <a:rPr lang="en-US" dirty="0"/>
              <a:t>Provide benchmarks for comparison</a:t>
            </a:r>
          </a:p>
          <a:p>
            <a:pPr marL="457200" lvl="1" indent="0">
              <a:buNone/>
            </a:pPr>
            <a:endParaRPr lang="en-US" dirty="0"/>
          </a:p>
          <a:p>
            <a:r>
              <a:rPr lang="en-US" dirty="0" err="1"/>
              <a:t>Pytorch</a:t>
            </a:r>
            <a:r>
              <a:rPr lang="en-US" dirty="0"/>
              <a:t> &amp; </a:t>
            </a:r>
            <a:r>
              <a:rPr lang="en-US" dirty="0" err="1"/>
              <a:t>Pytorch</a:t>
            </a:r>
            <a:r>
              <a:rPr lang="en-US" dirty="0"/>
              <a:t> Lightning</a:t>
            </a:r>
          </a:p>
          <a:p>
            <a:pPr lvl="1"/>
            <a:r>
              <a:rPr lang="en-US" dirty="0"/>
              <a:t>Build a custom model to test the effectiveness of changing additional parameters and model layers; modifications at this level are not accessible in Esri deep learning libraries</a:t>
            </a:r>
          </a:p>
        </p:txBody>
      </p:sp>
      <p:pic>
        <p:nvPicPr>
          <p:cNvPr id="5" name="Picture 4" descr="A logo of a globe&#10;&#10;Description automatically generated">
            <a:extLst>
              <a:ext uri="{FF2B5EF4-FFF2-40B4-BE49-F238E27FC236}">
                <a16:creationId xmlns:a16="http://schemas.microsoft.com/office/drawing/2014/main" id="{57071B12-FA6F-77D2-A4FE-A60079C0F362}"/>
              </a:ext>
            </a:extLst>
          </p:cNvPr>
          <p:cNvPicPr>
            <a:picLocks noChangeAspect="1"/>
          </p:cNvPicPr>
          <p:nvPr/>
        </p:nvPicPr>
        <p:blipFill rotWithShape="1">
          <a:blip r:embed="rId3">
            <a:extLst>
              <a:ext uri="{28A0092B-C50C-407E-A947-70E740481C1C}">
                <a14:useLocalDpi xmlns:a14="http://schemas.microsoft.com/office/drawing/2010/main" val="0"/>
              </a:ext>
            </a:extLst>
          </a:blip>
          <a:srcRect l="10899" t="25000" r="8473" b="20253"/>
          <a:stretch/>
        </p:blipFill>
        <p:spPr>
          <a:xfrm>
            <a:off x="8617139" y="1315614"/>
            <a:ext cx="2387175" cy="1080601"/>
          </a:xfrm>
          <a:prstGeom prst="rect">
            <a:avLst/>
          </a:prstGeom>
        </p:spPr>
      </p:pic>
      <p:grpSp>
        <p:nvGrpSpPr>
          <p:cNvPr id="8" name="Group 7">
            <a:extLst>
              <a:ext uri="{FF2B5EF4-FFF2-40B4-BE49-F238E27FC236}">
                <a16:creationId xmlns:a16="http://schemas.microsoft.com/office/drawing/2014/main" id="{9842BB0A-883F-C640-8DDA-B27000BAC0B5}"/>
              </a:ext>
            </a:extLst>
          </p:cNvPr>
          <p:cNvGrpSpPr/>
          <p:nvPr/>
        </p:nvGrpSpPr>
        <p:grpSpPr>
          <a:xfrm>
            <a:off x="8143476" y="3710068"/>
            <a:ext cx="3578142" cy="1832318"/>
            <a:chOff x="8366501" y="3059575"/>
            <a:chExt cx="3578142" cy="1832318"/>
          </a:xfrm>
        </p:grpSpPr>
        <p:pic>
          <p:nvPicPr>
            <p:cNvPr id="7" name="Picture 6" descr="A black and white text&#10;&#10;Description automatically generated">
              <a:extLst>
                <a:ext uri="{FF2B5EF4-FFF2-40B4-BE49-F238E27FC236}">
                  <a16:creationId xmlns:a16="http://schemas.microsoft.com/office/drawing/2014/main" id="{4F1E9583-6D3F-841C-153D-021B29839D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2088" y="4263175"/>
              <a:ext cx="3482555" cy="628718"/>
            </a:xfrm>
            <a:prstGeom prst="rect">
              <a:avLst/>
            </a:prstGeom>
          </p:spPr>
        </p:pic>
        <p:pic>
          <p:nvPicPr>
            <p:cNvPr id="9" name="Picture 8" descr="A logo on a black background&#10;&#10;Description automatically generated">
              <a:extLst>
                <a:ext uri="{FF2B5EF4-FFF2-40B4-BE49-F238E27FC236}">
                  <a16:creationId xmlns:a16="http://schemas.microsoft.com/office/drawing/2014/main" id="{E99B9CF0-638A-2A4E-1D70-A913AFE2EF88}"/>
                </a:ext>
              </a:extLst>
            </p:cNvPr>
            <p:cNvPicPr>
              <a:picLocks noChangeAspect="1"/>
            </p:cNvPicPr>
            <p:nvPr/>
          </p:nvPicPr>
          <p:blipFill rotWithShape="1">
            <a:blip r:embed="rId5">
              <a:extLst>
                <a:ext uri="{28A0092B-C50C-407E-A947-70E740481C1C}">
                  <a14:useLocalDpi xmlns:a14="http://schemas.microsoft.com/office/drawing/2010/main" val="0"/>
                </a:ext>
              </a:extLst>
            </a:blip>
            <a:srcRect l="4251" t="20934" b="18939"/>
            <a:stretch/>
          </p:blipFill>
          <p:spPr>
            <a:xfrm>
              <a:off x="8366501" y="3059575"/>
              <a:ext cx="3334502" cy="1046964"/>
            </a:xfrm>
            <a:prstGeom prst="rect">
              <a:avLst/>
            </a:prstGeom>
          </p:spPr>
        </p:pic>
        <p:sp>
          <p:nvSpPr>
            <p:cNvPr id="6" name="TextBox 5">
              <a:extLst>
                <a:ext uri="{FF2B5EF4-FFF2-40B4-BE49-F238E27FC236}">
                  <a16:creationId xmlns:a16="http://schemas.microsoft.com/office/drawing/2014/main" id="{673C6A19-E831-60C8-72E8-9A12B57DE000}"/>
                </a:ext>
              </a:extLst>
            </p:cNvPr>
            <p:cNvSpPr txBox="1"/>
            <p:nvPr/>
          </p:nvSpPr>
          <p:spPr>
            <a:xfrm>
              <a:off x="9835376" y="3844929"/>
              <a:ext cx="735980" cy="523220"/>
            </a:xfrm>
            <a:prstGeom prst="rect">
              <a:avLst/>
            </a:prstGeom>
            <a:noFill/>
          </p:spPr>
          <p:txBody>
            <a:bodyPr wrap="square" rtlCol="0">
              <a:spAutoFit/>
            </a:bodyPr>
            <a:lstStyle/>
            <a:p>
              <a:pPr algn="ctr"/>
              <a:r>
                <a:rPr lang="en-US" sz="2800" b="1" dirty="0"/>
                <a:t>+</a:t>
              </a:r>
            </a:p>
          </p:txBody>
        </p:sp>
      </p:grpSp>
    </p:spTree>
    <p:extLst>
      <p:ext uri="{BB962C8B-B14F-4D97-AF65-F5344CB8AC3E}">
        <p14:creationId xmlns:p14="http://schemas.microsoft.com/office/powerpoint/2010/main" val="2693001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Results</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5059018" cy="4933790"/>
          </a:xfrm>
        </p:spPr>
        <p:txBody>
          <a:bodyPr/>
          <a:lstStyle/>
          <a:p>
            <a:r>
              <a:rPr lang="en-US"/>
              <a:t>Recall: number of detected craters out of all true positives present (as indicated by label)</a:t>
            </a:r>
          </a:p>
          <a:p>
            <a:r>
              <a:rPr lang="en-US"/>
              <a:t>Precision: how often what is detected as crater is truly a crater</a:t>
            </a:r>
          </a:p>
          <a:p>
            <a:r>
              <a:rPr lang="en-US"/>
              <a:t>F1: harmonic mean of recall and precision</a:t>
            </a:r>
          </a:p>
          <a:p>
            <a:endParaRPr lang="en-US"/>
          </a:p>
        </p:txBody>
      </p:sp>
      <p:pic>
        <p:nvPicPr>
          <p:cNvPr id="7" name="Picture 6">
            <a:extLst>
              <a:ext uri="{FF2B5EF4-FFF2-40B4-BE49-F238E27FC236}">
                <a16:creationId xmlns:a16="http://schemas.microsoft.com/office/drawing/2014/main" id="{212C349F-9DB2-EC8B-D020-605CAFFA6C20}"/>
              </a:ext>
            </a:extLst>
          </p:cNvPr>
          <p:cNvPicPr>
            <a:picLocks noChangeAspect="1"/>
          </p:cNvPicPr>
          <p:nvPr/>
        </p:nvPicPr>
        <p:blipFill>
          <a:blip r:embed="rId3"/>
          <a:stretch>
            <a:fillRect/>
          </a:stretch>
        </p:blipFill>
        <p:spPr>
          <a:xfrm>
            <a:off x="2281237" y="5468849"/>
            <a:ext cx="7629526" cy="1256267"/>
          </a:xfrm>
          <a:prstGeom prst="rect">
            <a:avLst/>
          </a:prstGeom>
        </p:spPr>
      </p:pic>
      <p:pic>
        <p:nvPicPr>
          <p:cNvPr id="11" name="Picture 10" descr="A group of images of different colors&#10;&#10;Description automatically generated">
            <a:extLst>
              <a:ext uri="{FF2B5EF4-FFF2-40B4-BE49-F238E27FC236}">
                <a16:creationId xmlns:a16="http://schemas.microsoft.com/office/drawing/2014/main" id="{6B72D3A6-889B-2C86-9468-E000F636338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83443" y="761017"/>
            <a:ext cx="6249339" cy="4159678"/>
          </a:xfrm>
          <a:prstGeom prst="rect">
            <a:avLst/>
          </a:prstGeom>
        </p:spPr>
      </p:pic>
      <p:pic>
        <p:nvPicPr>
          <p:cNvPr id="13" name="Picture 12">
            <a:extLst>
              <a:ext uri="{FF2B5EF4-FFF2-40B4-BE49-F238E27FC236}">
                <a16:creationId xmlns:a16="http://schemas.microsoft.com/office/drawing/2014/main" id="{560E4893-5E3E-1360-C2F5-15A0466A67BC}"/>
              </a:ext>
            </a:extLst>
          </p:cNvPr>
          <p:cNvPicPr>
            <a:picLocks noChangeAspect="1"/>
          </p:cNvPicPr>
          <p:nvPr/>
        </p:nvPicPr>
        <p:blipFill>
          <a:blip r:embed="rId5"/>
          <a:stretch>
            <a:fillRect/>
          </a:stretch>
        </p:blipFill>
        <p:spPr>
          <a:xfrm>
            <a:off x="10027097" y="5468849"/>
            <a:ext cx="1440111" cy="1256267"/>
          </a:xfrm>
          <a:prstGeom prst="rect">
            <a:avLst/>
          </a:prstGeom>
        </p:spPr>
      </p:pic>
    </p:spTree>
    <p:extLst>
      <p:ext uri="{BB962C8B-B14F-4D97-AF65-F5344CB8AC3E}">
        <p14:creationId xmlns:p14="http://schemas.microsoft.com/office/powerpoint/2010/main" val="2517377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Results</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3959087" cy="4933790"/>
          </a:xfrm>
        </p:spPr>
        <p:txBody>
          <a:bodyPr/>
          <a:lstStyle/>
          <a:p>
            <a:r>
              <a:rPr lang="en-US" dirty="0"/>
              <a:t>Crater counts provide a basic sense of artillery concentration and as a result where UXO is more likely to be present.</a:t>
            </a:r>
          </a:p>
          <a:p>
            <a:r>
              <a:rPr lang="en-US" dirty="0"/>
              <a:t>Seeing some blue (no craters) is a good sign a model isn’t overclassifying in general.</a:t>
            </a:r>
          </a:p>
        </p:txBody>
      </p:sp>
      <p:pic>
        <p:nvPicPr>
          <p:cNvPr id="5" name="Picture 4" descr="A close-up of a map&#10;&#10;Description automatically generated">
            <a:extLst>
              <a:ext uri="{FF2B5EF4-FFF2-40B4-BE49-F238E27FC236}">
                <a16:creationId xmlns:a16="http://schemas.microsoft.com/office/drawing/2014/main" id="{DF6E2AF8-00AF-3BE7-B773-B3D0F3EC7E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3374" y="987954"/>
            <a:ext cx="6912878" cy="4626873"/>
          </a:xfrm>
          <a:prstGeom prst="rect">
            <a:avLst/>
          </a:prstGeom>
        </p:spPr>
      </p:pic>
    </p:spTree>
    <p:extLst>
      <p:ext uri="{BB962C8B-B14F-4D97-AF65-F5344CB8AC3E}">
        <p14:creationId xmlns:p14="http://schemas.microsoft.com/office/powerpoint/2010/main" val="3631690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2A90A-39E3-DD2B-ADBD-0774073C2AAB}"/>
              </a:ext>
            </a:extLst>
          </p:cNvPr>
          <p:cNvSpPr>
            <a:spLocks noGrp="1"/>
          </p:cNvSpPr>
          <p:nvPr>
            <p:ph type="title"/>
          </p:nvPr>
        </p:nvSpPr>
        <p:spPr>
          <a:xfrm>
            <a:off x="838200" y="365126"/>
            <a:ext cx="10515600" cy="527760"/>
          </a:xfrm>
        </p:spPr>
        <p:txBody>
          <a:bodyPr>
            <a:noAutofit/>
          </a:bodyPr>
          <a:lstStyle/>
          <a:p>
            <a:r>
              <a:rPr lang="en-US" sz="4000"/>
              <a:t>Conclusion</a:t>
            </a:r>
          </a:p>
        </p:txBody>
      </p:sp>
      <p:sp>
        <p:nvSpPr>
          <p:cNvPr id="3" name="Content Placeholder 2">
            <a:extLst>
              <a:ext uri="{FF2B5EF4-FFF2-40B4-BE49-F238E27FC236}">
                <a16:creationId xmlns:a16="http://schemas.microsoft.com/office/drawing/2014/main" id="{19958263-58FB-B464-7A44-FA6C3FFFEDE2}"/>
              </a:ext>
            </a:extLst>
          </p:cNvPr>
          <p:cNvSpPr>
            <a:spLocks noGrp="1"/>
          </p:cNvSpPr>
          <p:nvPr>
            <p:ph idx="1"/>
          </p:nvPr>
        </p:nvSpPr>
        <p:spPr>
          <a:xfrm>
            <a:off x="838200" y="1243173"/>
            <a:ext cx="10515600" cy="4933790"/>
          </a:xfrm>
        </p:spPr>
        <p:txBody>
          <a:bodyPr/>
          <a:lstStyle/>
          <a:p>
            <a:r>
              <a:rPr lang="en-US" dirty="0"/>
              <a:t>Models show undercounting of craters present, may be improved by further model tweaks and additional training data.</a:t>
            </a:r>
          </a:p>
          <a:p>
            <a:r>
              <a:rPr lang="en-US" dirty="0"/>
              <a:t>SAR imagery can be used in similar ways to multiband data for crater detection through deep learning.</a:t>
            </a:r>
          </a:p>
          <a:p>
            <a:r>
              <a:rPr lang="en-US" dirty="0"/>
              <a:t>Very high resolution SAR imagery may provide useful alternatives to multispectral/optical data is unavailable for an area of interest.</a:t>
            </a:r>
          </a:p>
          <a:p>
            <a:r>
              <a:rPr lang="en-US" dirty="0"/>
              <a:t>Binary segmentation of SAR imagery has applications beyond crater detection; as the constellations of Capella, ICEYE, Umbra, etc. grow, so does the number of applications</a:t>
            </a:r>
          </a:p>
        </p:txBody>
      </p:sp>
    </p:spTree>
    <p:extLst>
      <p:ext uri="{BB962C8B-B14F-4D97-AF65-F5344CB8AC3E}">
        <p14:creationId xmlns:p14="http://schemas.microsoft.com/office/powerpoint/2010/main" val="36277314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306</TotalTime>
  <Words>2457</Words>
  <Application>Microsoft Office PowerPoint</Application>
  <PresentationFormat>Widescreen</PresentationFormat>
  <Paragraphs>100</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Using Synthetic Aperture Radar And Deep Learning For UXO Detection</vt:lpstr>
      <vt:lpstr>Introduction</vt:lpstr>
      <vt:lpstr>Objectives</vt:lpstr>
      <vt:lpstr>Data</vt:lpstr>
      <vt:lpstr>Data</vt:lpstr>
      <vt:lpstr>Methods</vt:lpstr>
      <vt:lpstr>Results</vt:lpstr>
      <vt:lpstr>Results</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Synthetic Aperture Radar And Deep Learning For UXO Detection</dc:title>
  <dc:creator>Michael Prihoda</dc:creator>
  <cp:lastModifiedBy>Michael Prihoda</cp:lastModifiedBy>
  <cp:revision>2</cp:revision>
  <dcterms:created xsi:type="dcterms:W3CDTF">2023-11-09T01:50:33Z</dcterms:created>
  <dcterms:modified xsi:type="dcterms:W3CDTF">2023-11-14T22:50:24Z</dcterms:modified>
</cp:coreProperties>
</file>